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smtClean="0">
                <a:solidFill>
                  <a:srgbClr val="C00000"/>
                </a:solidFill>
                <a:latin typeface="AngsanaUPC" pitchFamily="18" charset="-34"/>
                <a:cs typeface="AngsanaUPC" pitchFamily="18" charset="-34"/>
              </a:rPr>
              <a:t>DEVELOPMENT </a:t>
            </a:r>
            <a:r>
              <a:rPr lang="en-US" b="1" smtClean="0">
                <a:solidFill>
                  <a:srgbClr val="C00000"/>
                </a:solidFill>
                <a:latin typeface="AngsanaUPC" pitchFamily="18" charset="-34"/>
                <a:cs typeface="AngsanaUPC" pitchFamily="18" charset="-34"/>
              </a:rPr>
              <a:t>SUPPORT COMMUNICATION</a:t>
            </a:r>
            <a:r>
              <a:rPr lang="en-US" b="1" dirty="0" smtClean="0">
                <a:latin typeface="AngsanaUPC" pitchFamily="18" charset="-34"/>
                <a:cs typeface="AngsanaUPC" pitchFamily="18" charset="-34"/>
              </a:rPr>
              <a:t/>
            </a:r>
            <a:br>
              <a:rPr lang="en-US" b="1" dirty="0" smtClean="0">
                <a:latin typeface="AngsanaUPC" pitchFamily="18" charset="-34"/>
                <a:cs typeface="AngsanaUPC" pitchFamily="18" charset="-34"/>
              </a:rPr>
            </a:br>
            <a:r>
              <a:rPr lang="en-US" b="1" dirty="0" smtClean="0">
                <a:latin typeface="AngsanaUPC" pitchFamily="18" charset="-34"/>
                <a:cs typeface="AngsanaUPC" pitchFamily="18" charset="-34"/>
              </a:rPr>
              <a:t> (PPT II)  (UNIT 2)</a:t>
            </a:r>
            <a:endParaRPr lang="en-IN" b="1" dirty="0">
              <a:latin typeface="AngsanaUPC" pitchFamily="18" charset="-34"/>
              <a:cs typeface="AngsanaUPC" pitchFamily="18" charset="-34"/>
            </a:endParaRPr>
          </a:p>
        </p:txBody>
      </p:sp>
      <p:sp>
        <p:nvSpPr>
          <p:cNvPr id="3" name="Subtitle 2"/>
          <p:cNvSpPr>
            <a:spLocks noGrp="1"/>
          </p:cNvSpPr>
          <p:nvPr>
            <p:ph type="subTitle" idx="1"/>
          </p:nvPr>
        </p:nvSpPr>
        <p:spPr/>
        <p:txBody>
          <a:bodyPr>
            <a:normAutofit fontScale="92500" lnSpcReduction="10000"/>
          </a:bodyPr>
          <a:lstStyle/>
          <a:p>
            <a:r>
              <a:rPr lang="en-US" b="1" dirty="0" smtClean="0">
                <a:solidFill>
                  <a:schemeClr val="accent3">
                    <a:lumMod val="75000"/>
                  </a:schemeClr>
                </a:solidFill>
                <a:latin typeface="Angsana New" pitchFamily="18" charset="-34"/>
                <a:cs typeface="Angsana New" pitchFamily="18" charset="-34"/>
              </a:rPr>
              <a:t>Paper: Development Communication</a:t>
            </a:r>
            <a:br>
              <a:rPr lang="en-US" b="1" dirty="0" smtClean="0">
                <a:solidFill>
                  <a:schemeClr val="accent3">
                    <a:lumMod val="75000"/>
                  </a:schemeClr>
                </a:solidFill>
                <a:latin typeface="Angsana New" pitchFamily="18" charset="-34"/>
                <a:cs typeface="Angsana New" pitchFamily="18" charset="-34"/>
              </a:rPr>
            </a:br>
            <a:r>
              <a:rPr lang="en-US" b="1" dirty="0" smtClean="0">
                <a:solidFill>
                  <a:schemeClr val="accent3">
                    <a:lumMod val="75000"/>
                  </a:schemeClr>
                </a:solidFill>
                <a:latin typeface="Angsana New" pitchFamily="18" charset="-34"/>
                <a:cs typeface="Angsana New" pitchFamily="18" charset="-34"/>
              </a:rPr>
              <a:t>Course: BJMC, Semester: II</a:t>
            </a:r>
            <a:br>
              <a:rPr lang="en-US" b="1" dirty="0" smtClean="0">
                <a:solidFill>
                  <a:schemeClr val="accent3">
                    <a:lumMod val="75000"/>
                  </a:schemeClr>
                </a:solidFill>
                <a:latin typeface="Angsana New" pitchFamily="18" charset="-34"/>
                <a:cs typeface="Angsana New" pitchFamily="18" charset="-34"/>
              </a:rPr>
            </a:br>
            <a:r>
              <a:rPr lang="en-US" b="1" dirty="0" smtClean="0">
                <a:solidFill>
                  <a:schemeClr val="accent3">
                    <a:lumMod val="75000"/>
                  </a:schemeClr>
                </a:solidFill>
                <a:latin typeface="Angsana New" pitchFamily="18" charset="-34"/>
                <a:cs typeface="Angsana New" pitchFamily="18" charset="-34"/>
              </a:rPr>
              <a:t>Institution: DSPMU, Ranchi</a:t>
            </a:r>
            <a:br>
              <a:rPr lang="en-US" b="1" dirty="0" smtClean="0">
                <a:solidFill>
                  <a:schemeClr val="accent3">
                    <a:lumMod val="75000"/>
                  </a:schemeClr>
                </a:solidFill>
                <a:latin typeface="Angsana New" pitchFamily="18" charset="-34"/>
                <a:cs typeface="Angsana New" pitchFamily="18" charset="-34"/>
              </a:rPr>
            </a:br>
            <a:r>
              <a:rPr lang="en-US" b="1" dirty="0" smtClean="0">
                <a:solidFill>
                  <a:schemeClr val="accent3">
                    <a:lumMod val="75000"/>
                  </a:schemeClr>
                </a:solidFill>
                <a:latin typeface="Angsana New" pitchFamily="18" charset="-34"/>
                <a:cs typeface="Angsana New" pitchFamily="18" charset="-34"/>
              </a:rPr>
              <a:t>Teacher’s name: Sumedha Chaudhury</a:t>
            </a:r>
            <a:endParaRPr lang="en-IN" b="1" dirty="0">
              <a:solidFill>
                <a:schemeClr val="accent3">
                  <a:lumMod val="75000"/>
                </a:schemeClr>
              </a:solidFill>
              <a:latin typeface="Angsana New" pitchFamily="18" charset="-34"/>
              <a:cs typeface="Angsana New" pitchFamily="18" charset="-34"/>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solidFill>
                  <a:srgbClr val="FF0000"/>
                </a:solidFill>
              </a:rPr>
              <a:t>Assumptions related to DSC</a:t>
            </a:r>
            <a:endParaRPr lang="en-IN" sz="3600" b="1" u="sng"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algn="just"/>
            <a:r>
              <a:rPr lang="en-US" dirty="0" smtClean="0">
                <a:latin typeface="Times New Roman" pitchFamily="18" charset="0"/>
                <a:cs typeface="Times New Roman" pitchFamily="18" charset="0"/>
              </a:rPr>
              <a:t>The central assumption of the DSC that achieving mutual understanding that would lead to desired development is a false impression. </a:t>
            </a:r>
          </a:p>
          <a:p>
            <a:pPr algn="just"/>
            <a:r>
              <a:rPr lang="en-US" dirty="0" smtClean="0">
                <a:latin typeface="Times New Roman" pitchFamily="18" charset="0"/>
                <a:cs typeface="Times New Roman" pitchFamily="18" charset="0"/>
              </a:rPr>
              <a:t>Firstly why should communication aimed at reaching mutual understanding lead to desired social change when much of the communication that take place in any society is aimed at preserving the status and avoiding chan.</a:t>
            </a:r>
            <a:endParaRPr lang="en-IN" u="sng"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Secondly, development implies a directed social change and in spite of the benevolent and describe objectives it will always be met with resistance by those effects by such changes because what is desired outcome for one may be a less best likely for another.</a:t>
            </a:r>
            <a:endParaRPr lang="en-IN" u="sng" dirty="0" smtClean="0">
              <a:latin typeface="Times New Roman" pitchFamily="18" charset="0"/>
              <a:cs typeface="Times New Roman" pitchFamily="18" charset="0"/>
            </a:endParaRPr>
          </a:p>
          <a:p>
            <a:pPr algn="just">
              <a:buNone/>
            </a:pPr>
            <a:endParaRPr lang="en-IN"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solidFill>
                  <a:srgbClr val="FF0000"/>
                </a:solidFill>
                <a:latin typeface="Arial" pitchFamily="34" charset="0"/>
                <a:cs typeface="Arial" pitchFamily="34" charset="0"/>
              </a:rPr>
              <a:t>Characteristics of DSC</a:t>
            </a:r>
            <a:endParaRPr lang="en-IN" sz="4000" b="1" u="sng" dirty="0">
              <a:solidFill>
                <a:srgbClr val="FF0000"/>
              </a:solidFill>
              <a:latin typeface="Arial" pitchFamily="34" charset="0"/>
              <a:cs typeface="Arial" pitchFamily="34" charset="0"/>
            </a:endParaRPr>
          </a:p>
        </p:txBody>
      </p:sp>
      <p:sp>
        <p:nvSpPr>
          <p:cNvPr id="3" name="Content Placeholder 2"/>
          <p:cNvSpPr>
            <a:spLocks noGrp="1"/>
          </p:cNvSpPr>
          <p:nvPr>
            <p:ph idx="1"/>
          </p:nvPr>
        </p:nvSpPr>
        <p:spPr/>
        <p:txBody>
          <a:bodyPr/>
          <a:lstStyle/>
          <a:p>
            <a:pPr lvl="0" algn="just"/>
            <a:r>
              <a:rPr lang="en-US" dirty="0" smtClean="0"/>
              <a:t>Development at micro level.</a:t>
            </a:r>
            <a:endParaRPr lang="en-IN" u="sng" dirty="0" smtClean="0"/>
          </a:p>
          <a:p>
            <a:pPr lvl="0" algn="just"/>
            <a:r>
              <a:rPr lang="en-US" dirty="0" smtClean="0"/>
              <a:t>Development support communication deal without specific development goals.</a:t>
            </a:r>
            <a:endParaRPr lang="en-IN" u="sng" dirty="0" smtClean="0"/>
          </a:p>
          <a:p>
            <a:pPr lvl="0" algn="just"/>
            <a:r>
              <a:rPr lang="en-US" dirty="0" smtClean="0"/>
              <a:t>The function of DSC from top to down.</a:t>
            </a:r>
            <a:endParaRPr lang="en-IN" u="sng" dirty="0" smtClean="0"/>
          </a:p>
          <a:p>
            <a:pPr lvl="0" algn="just"/>
            <a:r>
              <a:rPr lang="en-US" dirty="0" smtClean="0"/>
              <a:t>There is a wide range of variables and difficult to control.</a:t>
            </a:r>
            <a:endParaRPr lang="en-IN" u="sng" dirty="0" smtClean="0"/>
          </a:p>
          <a:p>
            <a:pPr>
              <a:buNone/>
            </a:pPr>
            <a:endParaRPr lang="en-IN"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solidFill>
                  <a:srgbClr val="FF0000"/>
                </a:solidFill>
              </a:rPr>
              <a:t>Involvement of Local People in DSC</a:t>
            </a:r>
            <a:endParaRPr lang="en-IN" sz="4000" b="1" u="sng" dirty="0">
              <a:solidFill>
                <a:srgbClr val="FF0000"/>
              </a:solidFill>
            </a:endParaRPr>
          </a:p>
        </p:txBody>
      </p:sp>
      <p:sp>
        <p:nvSpPr>
          <p:cNvPr id="3" name="Content Placeholder 2"/>
          <p:cNvSpPr>
            <a:spLocks noGrp="1"/>
          </p:cNvSpPr>
          <p:nvPr>
            <p:ph idx="1"/>
          </p:nvPr>
        </p:nvSpPr>
        <p:spPr/>
        <p:txBody>
          <a:bodyPr>
            <a:normAutofit/>
          </a:bodyPr>
          <a:lstStyle/>
          <a:p>
            <a:pPr algn="just"/>
            <a:r>
              <a:rPr lang="en-US" dirty="0" smtClean="0"/>
              <a:t> </a:t>
            </a:r>
            <a:r>
              <a:rPr lang="en-US" sz="2800" dirty="0" smtClean="0">
                <a:latin typeface="Times New Roman" pitchFamily="18" charset="0"/>
                <a:cs typeface="Times New Roman" pitchFamily="18" charset="0"/>
              </a:rPr>
              <a:t>This may look obvious but the fact remains that communication initiatives for the poor rarely are planned with input and participation from the poor. </a:t>
            </a:r>
          </a:p>
          <a:p>
            <a:pPr algn="just"/>
            <a:r>
              <a:rPr lang="en-US" sz="2800" dirty="0" smtClean="0">
                <a:latin typeface="Times New Roman" pitchFamily="18" charset="0"/>
                <a:cs typeface="Times New Roman" pitchFamily="18" charset="0"/>
              </a:rPr>
              <a:t>Research has shown that involvement of social groups, age groups, clubs, churches, mosques, women groups, professional groups, nongovernmental organizations and community based organizations has brought greater participation in the innovations to be adopted </a:t>
            </a:r>
            <a:endParaRPr lang="en-IN" sz="2800"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solidFill>
                  <a:srgbClr val="FF0000"/>
                </a:solidFill>
              </a:rPr>
              <a:t>Planning for DSC Campaign</a:t>
            </a:r>
            <a:endParaRPr lang="en-IN" sz="4000" b="1" u="sng" dirty="0">
              <a:solidFill>
                <a:srgbClr val="FF0000"/>
              </a:solidFill>
            </a:endParaRPr>
          </a:p>
        </p:txBody>
      </p:sp>
      <p:sp>
        <p:nvSpPr>
          <p:cNvPr id="3" name="Content Placeholder 2"/>
          <p:cNvSpPr>
            <a:spLocks noGrp="1"/>
          </p:cNvSpPr>
          <p:nvPr>
            <p:ph idx="1"/>
          </p:nvPr>
        </p:nvSpPr>
        <p:spPr/>
        <p:txBody>
          <a:bodyPr>
            <a:normAutofit/>
          </a:bodyPr>
          <a:lstStyle/>
          <a:p>
            <a:pPr algn="just">
              <a:buNone/>
            </a:pPr>
            <a:r>
              <a:rPr lang="en-US" dirty="0" smtClean="0"/>
              <a:t>    </a:t>
            </a:r>
            <a:r>
              <a:rPr lang="en-US" sz="2800" dirty="0" smtClean="0">
                <a:latin typeface="Times New Roman" pitchFamily="18" charset="0"/>
                <a:cs typeface="Times New Roman" pitchFamily="18" charset="0"/>
              </a:rPr>
              <a:t>Planning is to supposed to be a requirement of any programmers in case of development support communication and community participation; appropriate planning is the primary step for the achieving the goals. </a:t>
            </a:r>
          </a:p>
          <a:p>
            <a:pPr algn="just">
              <a:buNone/>
            </a:pPr>
            <a:r>
              <a:rPr lang="en-US" sz="2800" dirty="0" smtClean="0">
                <a:latin typeface="Times New Roman" pitchFamily="18" charset="0"/>
                <a:cs typeface="Times New Roman" pitchFamily="18" charset="0"/>
              </a:rPr>
              <a:t>    Aim of DSC is focusing attention on a particular problem and its solution over. </a:t>
            </a:r>
            <a:endParaRPr lang="en-IN" sz="2800" u="sng" dirty="0" smtClean="0">
              <a:latin typeface="Times New Roman" pitchFamily="18" charset="0"/>
              <a:cs typeface="Times New Roman" pitchFamily="18" charset="0"/>
            </a:endParaRPr>
          </a:p>
          <a:p>
            <a:pPr>
              <a:buNone/>
            </a:pPr>
            <a:endParaRPr lang="en-IN" dirty="0"/>
          </a:p>
        </p:txBody>
      </p:sp>
    </p:spTree>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277</Words>
  <Application>Microsoft Office PowerPoint</Application>
  <PresentationFormat>On-screen Show (4:3)</PresentationFormat>
  <Paragraphs>17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DEVELOPMENT SUPPORT COMMUNICATION  (PPT II)  (UNIT 2)</vt:lpstr>
      <vt:lpstr>Assumptions related to DSC</vt:lpstr>
      <vt:lpstr>Characteristics of DSC</vt:lpstr>
      <vt:lpstr>Involvement of Local People in DSC</vt:lpstr>
      <vt:lpstr>Planning for DSC Campaign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COMMUNICATION (PPT II)</dc:title>
  <dc:creator>Admin</dc:creator>
  <cp:lastModifiedBy>Admin</cp:lastModifiedBy>
  <cp:revision>11</cp:revision>
  <dcterms:created xsi:type="dcterms:W3CDTF">2006-08-16T00:00:00Z</dcterms:created>
  <dcterms:modified xsi:type="dcterms:W3CDTF">2020-05-05T02:42:45Z</dcterms:modified>
</cp:coreProperties>
</file>